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816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3" r:id="rId21"/>
    <p:sldId id="274" r:id="rId22"/>
    <p:sldId id="275" r:id="rId23"/>
    <p:sldId id="278" r:id="rId24"/>
    <p:sldId id="276" r:id="rId25"/>
    <p:sldId id="279" r:id="rId26"/>
    <p:sldId id="280" r:id="rId27"/>
    <p:sldId id="27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00"/>
  </p:normalViewPr>
  <p:slideViewPr>
    <p:cSldViewPr>
      <p:cViewPr varScale="1">
        <p:scale>
          <a:sx n="69" d="100"/>
          <a:sy n="69" d="100"/>
        </p:scale>
        <p:origin x="1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90610A-D33F-4A14-A33C-C2705DEC2E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CBC04A-0894-4C30-882A-A11E995DF0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EFCA-E664-44B4-9FE7-B07A2E086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3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1DB0F-E6DD-4BE4-926B-42EF54F2D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30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4D542D-7AC6-42ED-96FD-7C820DC914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51A35-B381-4FC8-8727-DF97D9964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43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395E9-EFB6-4767-9725-66C2969D1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918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4EFEE-C8D5-4EB4-ABD1-973398531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277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F75A0-DC6A-4C14-BB32-A4DA72578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875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1F8BD-4189-4067-9B4C-3EBE46F23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81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675D4-91E1-4C71-A7B0-92C4C0731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06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DC55F-0435-452C-9ED0-B9B10AA00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8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358D7-E7D6-4C1D-A508-BACF1EF3B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7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05008-C32E-4316-8926-05E50ADD0B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959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3585C-118B-467A-B058-DAF2E4267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910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2A2E4-2F67-456C-9780-4FE513178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671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E6CBC04A-0894-4C30-882A-A11E995DF0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19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58D7-E7D6-4C1D-A508-BACF1EF3B4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356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F9DD916-AE13-45EE-A070-BBEAD28B98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17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C7386-AEB6-48AD-A750-020DAE4A6A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250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2875-2DFD-4201-A087-AD0D4605A9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247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CAF0-58D4-4628-B097-C126733530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409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3B88-EDFA-4EB9-858D-9BE8244F5E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49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DD916-AE13-45EE-A070-BBEAD28B9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986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84EF-7AE5-4763-B77E-4BC4BD2565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325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800-7C3E-42B9-8FA7-8B743CB36A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927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AF87-4055-43D8-AB63-8791803251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205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F51AF87-4055-43D8-AB63-8791803251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08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F51AF87-4055-43D8-AB63-87918032518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693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F51AF87-4055-43D8-AB63-8791803251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96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AF87-4055-43D8-AB63-8791803251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663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AF87-4055-43D8-AB63-8791803251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81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2EFCA-E664-44B4-9FE7-B07A2E08676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05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EDB1DB0F-E6DD-4BE4-926B-42EF54F2D8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9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7386-AEB6-48AD-A750-020DAE4A6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3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E2875-2DFD-4201-A087-AD0D4605A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83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8CAF0-58D4-4628-B097-C12673353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0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03B88-EDFA-4EB9-858D-9BE8244F5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32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C84EF-7AE5-4763-B77E-4BC4BD256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7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01800-7C3E-42B9-8FA7-8B743CB36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70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51AF87-4055-43D8-AB63-8791803251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A82C39-4B98-4420-9B8B-0F45A3A7C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1AF87-4055-43D8-AB63-8791803251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781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04950"/>
            <a:ext cx="9144000" cy="2609850"/>
          </a:xfrm>
          <a:prstGeom prst="rect">
            <a:avLst/>
          </a:prstGeom>
          <a:solidFill>
            <a:schemeClr val="dk1">
              <a:alpha val="7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286000"/>
            <a:ext cx="6781800" cy="1470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3600" b="1" dirty="0">
                <a:latin typeface="Century Gothic" panose="020B0502020202020204" pitchFamily="34" charset="0"/>
              </a:rPr>
              <a:t>How to conduct an </a:t>
            </a:r>
            <a:r>
              <a:rPr lang="en-US" altLang="en-US" sz="5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earthquake drill</a:t>
            </a:r>
            <a:r>
              <a:rPr lang="en-US" altLang="en-US" sz="5400" b="1" dirty="0">
                <a:latin typeface="Century Gothic" panose="020B0502020202020204" pitchFamily="34" charset="0"/>
              </a:rPr>
              <a:t> </a:t>
            </a:r>
            <a:r>
              <a:rPr lang="en-US" altLang="en-US" sz="3600" b="1" dirty="0">
                <a:latin typeface="Century Gothic" panose="020B0502020202020204" pitchFamily="34" charset="0"/>
              </a:rPr>
              <a:t>in school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89401"/>
            <a:ext cx="9144000" cy="6858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altLang="en-US" sz="3200" b="1" dirty="0"/>
              <a:t>Disaster Risk Reduction 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643735"/>
            <a:ext cx="91440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/>
              <a:t>DEPED – DIVISION OF NEGROS ORIENTAL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STAGE 2: </a:t>
            </a:r>
            <a:r>
              <a:rPr lang="en-US" sz="2000" b="1" dirty="0"/>
              <a:t>DEVELOPING THE SCHOOL Earthquake EVACUATIOIN PLAN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3810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1204913"/>
            <a:r>
              <a:rPr lang="en-PH" sz="2800" b="1" dirty="0"/>
              <a:t>Make sure that evacuation route will not expose the pupils/students to additional hazards</a:t>
            </a:r>
            <a:endParaRPr lang="en-US" sz="2400" dirty="0"/>
          </a:p>
          <a:p>
            <a:pPr marL="1204913" lvl="0"/>
            <a:r>
              <a:rPr lang="en-US" sz="2800" b="1" dirty="0"/>
              <a:t>Assigned each class  a specific designated evacuation area</a:t>
            </a:r>
          </a:p>
          <a:p>
            <a:pPr marL="1204913" lvl="0"/>
            <a:r>
              <a:rPr lang="en-US" sz="2800" b="1" dirty="0"/>
              <a:t>Come up with evacuation procedure using the available map</a:t>
            </a:r>
          </a:p>
          <a:p>
            <a:pPr marL="1204913" lvl="0"/>
            <a:r>
              <a:rPr lang="en-PH" sz="2800" b="1" dirty="0"/>
              <a:t>School Earthquake Evacuation Plan</a:t>
            </a:r>
          </a:p>
          <a:p>
            <a:pPr marL="1204913" lvl="0"/>
            <a:endParaRPr lang="en-US" sz="2400" b="1" dirty="0"/>
          </a:p>
          <a:p>
            <a:pPr marL="1204913"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04030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28800"/>
            <a:ext cx="9144000" cy="12039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0668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STAGE 3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185160"/>
            <a:ext cx="9144000" cy="1539240"/>
          </a:xfrm>
          <a:solidFill>
            <a:schemeClr val="bg1">
              <a:lumMod val="95000"/>
              <a:lumOff val="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b="1" dirty="0"/>
              <a:t>Orientation Prior to the Conduct of an Earthquake Drill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26287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STAGE 3: </a:t>
            </a:r>
            <a:r>
              <a:rPr lang="en-US" sz="1900" b="1" dirty="0"/>
              <a:t>Orientation prior to the conduct of an earthquake drill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A. Preparations</a:t>
            </a:r>
            <a:endParaRPr lang="en-PH" sz="2800" b="1" dirty="0"/>
          </a:p>
          <a:p>
            <a:pPr marL="1255713" lvl="0" indent="-514350">
              <a:buFont typeface="+mj-lt"/>
              <a:buAutoNum type="arabicParenR"/>
            </a:pPr>
            <a:r>
              <a:rPr lang="en-PH" sz="2800" b="1" dirty="0"/>
              <a:t>Conduct of lectures about earthquake</a:t>
            </a:r>
            <a:endParaRPr lang="en-US" sz="2800" b="1" dirty="0"/>
          </a:p>
          <a:p>
            <a:pPr marL="1255713" lvl="0" indent="-514350">
              <a:buFont typeface="+mj-lt"/>
              <a:buAutoNum type="arabicParenR"/>
            </a:pPr>
            <a:r>
              <a:rPr lang="en-PH" sz="2800" b="1" dirty="0"/>
              <a:t>Conduct classroom hazard observation activity</a:t>
            </a:r>
            <a:endParaRPr lang="en-US" sz="2800" b="1" dirty="0"/>
          </a:p>
          <a:p>
            <a:pPr marL="1255713" lvl="0" indent="-514350">
              <a:buFont typeface="+mj-lt"/>
              <a:buAutoNum type="arabicParenR"/>
            </a:pPr>
            <a:r>
              <a:rPr lang="en-PH" sz="2800" b="1" dirty="0"/>
              <a:t>Introduce evacuation plan</a:t>
            </a:r>
            <a:endParaRPr lang="en-US" sz="2800" b="1" dirty="0"/>
          </a:p>
          <a:p>
            <a:pPr marL="1255713" lvl="0" indent="-514350">
              <a:buFont typeface="+mj-lt"/>
              <a:buAutoNum type="arabicParenR"/>
            </a:pPr>
            <a:r>
              <a:rPr lang="en-PH" sz="2800" b="1" dirty="0"/>
              <a:t>Introduce assigned evacuation area</a:t>
            </a:r>
            <a:endParaRPr lang="en-US" sz="2800" b="1" dirty="0"/>
          </a:p>
          <a:p>
            <a:pPr marL="1255713" lvl="0" indent="-514350">
              <a:buFont typeface="+mj-lt"/>
              <a:buAutoNum type="arabicParenR"/>
            </a:pPr>
            <a:r>
              <a:rPr lang="en-PH" sz="2800" b="1" dirty="0"/>
              <a:t>Post the school evacuation map in every classroom and bulletin board</a:t>
            </a:r>
            <a:endParaRPr lang="en-US" sz="2800" b="1" dirty="0"/>
          </a:p>
          <a:p>
            <a:pPr marL="1255713" lvl="0" indent="-514350">
              <a:buFont typeface="+mj-lt"/>
              <a:buAutoNum type="arabicParenR"/>
            </a:pPr>
            <a:r>
              <a:rPr lang="en-PH" sz="2800" b="1" dirty="0"/>
              <a:t>Assigned pupil/student in-charge of making sure the door is open during shaking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726880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STAGE 3: </a:t>
            </a:r>
            <a:r>
              <a:rPr lang="en-US" sz="1900" b="1" dirty="0"/>
              <a:t>Orientation prior to the conduct of an earthquake drill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A. Preparations</a:t>
            </a:r>
            <a:endParaRPr lang="en-PH" sz="2800" b="1" dirty="0"/>
          </a:p>
          <a:p>
            <a:pPr marL="1255713" lvl="0" indent="-514350">
              <a:buFont typeface="+mj-lt"/>
              <a:buAutoNum type="arabicParenR" startAt="7"/>
            </a:pPr>
            <a:r>
              <a:rPr lang="en-PH" sz="2800" b="1" dirty="0"/>
              <a:t>Assign observers and evaluators who will give comments and suggestions </a:t>
            </a:r>
          </a:p>
          <a:p>
            <a:pPr marL="1255713" lvl="0" indent="-514350">
              <a:buFont typeface="+mj-lt"/>
              <a:buAutoNum type="arabicParenR" startAt="7"/>
            </a:pPr>
            <a:r>
              <a:rPr lang="en-PH" sz="2800" b="1" dirty="0"/>
              <a:t>Inform the neighborhood about the drill</a:t>
            </a:r>
          </a:p>
          <a:p>
            <a:pPr marL="1255713" lvl="0" indent="-514350">
              <a:buFont typeface="+mj-lt"/>
              <a:buAutoNum type="arabicParenR" startAt="7"/>
            </a:pPr>
            <a:r>
              <a:rPr lang="en-PH" sz="2800" b="1" dirty="0"/>
              <a:t>Check available alarm system</a:t>
            </a:r>
          </a:p>
          <a:p>
            <a:pPr marL="1255713" lvl="0" indent="-514350">
              <a:buFont typeface="+mj-lt"/>
              <a:buAutoNum type="arabicParenR" startAt="7"/>
            </a:pPr>
            <a:r>
              <a:rPr lang="en-PH" sz="2800" b="1" dirty="0"/>
              <a:t> Assign class marshal</a:t>
            </a:r>
          </a:p>
          <a:p>
            <a:pPr marL="1255713" lvl="0" indent="-514350">
              <a:buFont typeface="+mj-lt"/>
              <a:buAutoNum type="arabicParenR" startAt="7"/>
            </a:pPr>
            <a:r>
              <a:rPr lang="en-PH" sz="2800" b="1" dirty="0"/>
              <a:t> Take note of persons with disabilities (PWD), pregnant and elderly and identify their locations for evacuation </a:t>
            </a:r>
          </a:p>
          <a:p>
            <a:pPr marL="1255713" lvl="0" indent="-514350">
              <a:buFont typeface="+mj-lt"/>
              <a:buAutoNum type="arabicParenR" startAt="7"/>
            </a:pPr>
            <a:r>
              <a:rPr lang="en-PH" sz="2800" b="1" dirty="0"/>
              <a:t> Assign marshals to assist the PWD, pregnant and elderly during evacuation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3752456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STAGE 3: </a:t>
            </a:r>
            <a:r>
              <a:rPr lang="en-US" sz="1900" b="1" dirty="0"/>
              <a:t>Orientation prior to the conduct of an earthquake drill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B. Protect Yourself</a:t>
            </a:r>
          </a:p>
          <a:p>
            <a:pPr marL="741363" lvl="0" indent="0" algn="ctr">
              <a:buNone/>
            </a:pPr>
            <a:r>
              <a:rPr lang="en-PH" sz="4800" b="1" dirty="0">
                <a:solidFill>
                  <a:srgbClr val="FFFF00"/>
                </a:solidFill>
              </a:rPr>
              <a:t>What to do DURING an Earthquake?</a:t>
            </a:r>
          </a:p>
          <a:p>
            <a:pPr marL="741363" lvl="0" indent="0">
              <a:buNone/>
            </a:pPr>
            <a:endParaRPr lang="en-PH" sz="900" b="1" dirty="0">
              <a:solidFill>
                <a:srgbClr val="FFFF00"/>
              </a:solidFill>
            </a:endParaRPr>
          </a:p>
          <a:p>
            <a:pPr marL="290513" lvl="0" indent="0">
              <a:buNone/>
            </a:pPr>
            <a:r>
              <a:rPr lang="en-PH" sz="2800" b="1" dirty="0"/>
              <a:t>1. Duck, Cover and Hold</a:t>
            </a:r>
          </a:p>
          <a:p>
            <a:pPr marL="1198563" indent="-457200"/>
            <a:endParaRPr lang="en-PH" sz="2800" b="1" dirty="0"/>
          </a:p>
          <a:p>
            <a:pPr marL="1198563" indent="-457200"/>
            <a:endParaRPr lang="en-PH" sz="2800" b="1" dirty="0"/>
          </a:p>
          <a:p>
            <a:pPr marL="1198563" indent="-457200"/>
            <a:endParaRPr lang="en-PH" sz="2800" b="1" dirty="0"/>
          </a:p>
          <a:p>
            <a:pPr marL="1198563" indent="-457200"/>
            <a:endParaRPr lang="en-PH" sz="2800" b="1" dirty="0"/>
          </a:p>
          <a:p>
            <a:pPr marL="1198563" indent="-457200"/>
            <a:endParaRPr lang="en-PH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8" y="3429000"/>
            <a:ext cx="861549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6135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STAGE 3: </a:t>
            </a:r>
            <a:r>
              <a:rPr lang="en-US" sz="1900" b="1" dirty="0"/>
              <a:t>Orientation prior to the conduct of an earthquake drill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741363" indent="0">
              <a:buNone/>
            </a:pPr>
            <a:r>
              <a:rPr lang="en-PH" sz="2800" b="1" dirty="0"/>
              <a:t>2. Watch out for falling objects</a:t>
            </a:r>
          </a:p>
          <a:p>
            <a:pPr marL="741363" indent="0">
              <a:buNone/>
            </a:pPr>
            <a:endParaRPr lang="en-PH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5139"/>
            <a:ext cx="7086600" cy="53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0877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STAGE 3: </a:t>
            </a:r>
            <a:r>
              <a:rPr lang="en-US" sz="1900" b="1" dirty="0"/>
              <a:t>Orientation prior to the conduct of an earthquake drill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334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2800" b="1" dirty="0"/>
              <a:t>3. Keep calm and don’t panic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59205"/>
            <a:ext cx="4191000" cy="54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94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rgbClr val="FFFF00"/>
                </a:solidFill>
              </a:rPr>
              <a:t>STAGE 3: </a:t>
            </a:r>
            <a:r>
              <a:rPr lang="en-US" sz="1900" b="1" dirty="0"/>
              <a:t>Orientation prior to the conduct of an earthquake drill</a:t>
            </a:r>
            <a:endParaRPr lang="en-US" sz="19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94360" y="685800"/>
            <a:ext cx="7955280" cy="32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b="1" dirty="0"/>
              <a:t>4. Keep away from glass window and heavy shelves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427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28800"/>
            <a:ext cx="9144000" cy="12039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0668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STAGE 4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185160"/>
            <a:ext cx="9144000" cy="1767840"/>
          </a:xfrm>
          <a:solidFill>
            <a:schemeClr val="bg1">
              <a:lumMod val="95000"/>
              <a:lumOff val="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1" dirty="0"/>
              <a:t>Actual Conduct of an Earthquake Drill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74352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STAGE 4: </a:t>
            </a:r>
            <a:r>
              <a:rPr lang="en-US" sz="2400" b="1" dirty="0"/>
              <a:t>actual conduct of an earthquake drill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915400" cy="62484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Phases of an Earthquake Drill</a:t>
            </a:r>
          </a:p>
          <a:p>
            <a:pPr marL="401638" indent="0">
              <a:buNone/>
            </a:pPr>
            <a:endParaRPr lang="en-PH" sz="1400" b="1" dirty="0"/>
          </a:p>
          <a:p>
            <a:pPr marL="401638" indent="0">
              <a:buNone/>
            </a:pPr>
            <a:r>
              <a:rPr lang="en-PH" sz="2800" b="1" dirty="0"/>
              <a:t>Phase 1. </a:t>
            </a:r>
            <a:r>
              <a:rPr lang="en-PH" sz="2800" b="1" dirty="0">
                <a:solidFill>
                  <a:srgbClr val="FFFF00"/>
                </a:solidFill>
              </a:rPr>
              <a:t>ALARM</a:t>
            </a:r>
          </a:p>
          <a:p>
            <a:pPr marL="803275" lvl="1" indent="401638">
              <a:buNone/>
            </a:pPr>
            <a:r>
              <a:rPr lang="en-PH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During the drill, the 1-minute alarm indicates earthquake or shaking.</a:t>
            </a:r>
          </a:p>
          <a:p>
            <a:pPr marL="401638" indent="0">
              <a:buNone/>
            </a:pPr>
            <a:endParaRPr lang="en-PH" b="1" dirty="0"/>
          </a:p>
          <a:p>
            <a:pPr marL="401638" indent="0">
              <a:buNone/>
            </a:pPr>
            <a:r>
              <a:rPr lang="en-PH" sz="2800" b="1" dirty="0"/>
              <a:t>Phase 2. </a:t>
            </a:r>
            <a:r>
              <a:rPr lang="en-PH" sz="2800" b="1" dirty="0">
                <a:solidFill>
                  <a:srgbClr val="FFFF00"/>
                </a:solidFill>
              </a:rPr>
              <a:t>RESPONSE</a:t>
            </a:r>
          </a:p>
          <a:p>
            <a:pPr marL="803275" lvl="1" indent="401638">
              <a:spcBef>
                <a:spcPts val="1000"/>
              </a:spcBef>
              <a:buNone/>
            </a:pPr>
            <a:r>
              <a:rPr lang="en-PH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While the alarm is on-going, everyone should perform “duck, cover and hold”. Remain in this position until the “shaking stops”</a:t>
            </a:r>
          </a:p>
          <a:p>
            <a:pPr marL="2174875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b="1" dirty="0"/>
              <a:t>Take cover under a sturdy table and hold to your cover until the shaking stops</a:t>
            </a:r>
          </a:p>
          <a:p>
            <a:pPr marL="2174875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b="1" dirty="0"/>
              <a:t>Use book to cover your head</a:t>
            </a:r>
          </a:p>
          <a:p>
            <a:pPr marL="2174875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b="1" dirty="0"/>
              <a:t>Hide under an armchair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0179981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069173"/>
            <a:ext cx="8244840" cy="988227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Objectives: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905000"/>
            <a:ext cx="8244840" cy="4358640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 ensure the safety of parents, students, teachers and staff during and after a damaging earthquake;</a:t>
            </a:r>
          </a:p>
          <a:p>
            <a:pPr marL="457200" indent="-457200" algn="just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 help school administrators and their disaster action groups to design a specific response plan of the school for earthquakes;</a:t>
            </a:r>
          </a:p>
          <a:p>
            <a:pPr marL="457200" indent="-457200" algn="just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 train teachers, school staff and students on how to practice proper action and response during earthquakes; and</a:t>
            </a:r>
          </a:p>
          <a:p>
            <a:pPr marL="457200" indent="-457200" algn="just"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 test various elements of the response plan designed by the School Disaster Management Committee (SDMC)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STAGE 4: </a:t>
            </a:r>
            <a:r>
              <a:rPr lang="en-US" sz="2400" b="1" dirty="0"/>
              <a:t>actual conduct of an earthquake drill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Phases of an Earthquake Drill</a:t>
            </a:r>
          </a:p>
          <a:p>
            <a:pPr marL="401638" indent="0">
              <a:buNone/>
            </a:pPr>
            <a:endParaRPr lang="en-PH" sz="1400" b="1" dirty="0"/>
          </a:p>
          <a:p>
            <a:pPr marL="401638" indent="0">
              <a:buNone/>
            </a:pPr>
            <a:r>
              <a:rPr lang="en-PH" sz="2800" b="1" dirty="0"/>
              <a:t>Phase 3. </a:t>
            </a:r>
            <a:r>
              <a:rPr lang="en-PH" sz="2800" b="1" dirty="0">
                <a:solidFill>
                  <a:srgbClr val="FFFF00"/>
                </a:solidFill>
              </a:rPr>
              <a:t>EVACUATION</a:t>
            </a:r>
          </a:p>
          <a:p>
            <a:pPr marL="803275" lvl="1" indent="0" algn="just">
              <a:buNone/>
            </a:pPr>
            <a:r>
              <a:rPr lang="en-PH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	As soon as the shaking stops, immediately evacuate the school building and proceed to identified evacuation areas using the pre-determined routes guided by the class marshal or teacher.</a:t>
            </a:r>
          </a:p>
          <a:p>
            <a:pPr marL="1995488" lvl="1" indent="-457200" algn="just"/>
            <a:r>
              <a:rPr lang="en-PH" sz="2400" b="1" dirty="0"/>
              <a:t>Get out of the building in an orderly manner</a:t>
            </a:r>
          </a:p>
          <a:p>
            <a:pPr marL="1995488" lvl="1" indent="-457200" algn="just"/>
            <a:r>
              <a:rPr lang="en-PH" sz="2400" b="1" dirty="0"/>
              <a:t>Give the following instructions to students/pupils:</a:t>
            </a:r>
          </a:p>
          <a:p>
            <a:pPr marL="2452688" lvl="2" indent="-457200" algn="just">
              <a:buFont typeface="Wingdings" panose="05000000000000000000" pitchFamily="2" charset="2"/>
              <a:buChar char="ü"/>
            </a:pPr>
            <a:r>
              <a:rPr lang="en-PH" sz="2400" b="1" dirty="0">
                <a:solidFill>
                  <a:srgbClr val="FFFF00"/>
                </a:solidFill>
              </a:rPr>
              <a:t>Walk, Do Not Run, Do Not Push, Do Not Talk</a:t>
            </a:r>
            <a:r>
              <a:rPr lang="en-PH" sz="2400" b="1" dirty="0"/>
              <a:t> </a:t>
            </a:r>
            <a:endParaRPr lang="en-US" sz="2400" b="1" dirty="0"/>
          </a:p>
          <a:p>
            <a:pPr marL="1995488" lvl="2" indent="-342900" algn="just"/>
            <a:r>
              <a:rPr lang="en-US" sz="2400" b="1" dirty="0"/>
              <a:t>Proceed to the identified evacuation area</a:t>
            </a:r>
            <a:endParaRPr lang="en-PH" sz="2400" b="1" dirty="0"/>
          </a:p>
        </p:txBody>
      </p:sp>
    </p:spTree>
    <p:extLst>
      <p:ext uri="{BB962C8B-B14F-4D97-AF65-F5344CB8AC3E}">
        <p14:creationId xmlns:p14="http://schemas.microsoft.com/office/powerpoint/2010/main" val="192576177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STAGE 4: </a:t>
            </a:r>
            <a:r>
              <a:rPr lang="en-US" sz="2400" b="1" dirty="0"/>
              <a:t>actual conduct of an earthquake drill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Phases of an Earthquake Drill</a:t>
            </a:r>
          </a:p>
          <a:p>
            <a:pPr marL="401638" indent="0">
              <a:buNone/>
            </a:pPr>
            <a:endParaRPr lang="en-PH" sz="1400" b="1" dirty="0"/>
          </a:p>
          <a:p>
            <a:pPr marL="401638" indent="0">
              <a:buNone/>
            </a:pPr>
            <a:r>
              <a:rPr lang="en-PH" sz="2800" b="1" dirty="0"/>
              <a:t>Phase 4. </a:t>
            </a:r>
            <a:r>
              <a:rPr lang="en-PH" sz="2800" b="1" dirty="0">
                <a:solidFill>
                  <a:srgbClr val="FFFF00"/>
                </a:solidFill>
              </a:rPr>
              <a:t>ASSEMBLY</a:t>
            </a:r>
          </a:p>
          <a:p>
            <a:pPr marL="803275" indent="0">
              <a:buNone/>
            </a:pPr>
            <a:r>
              <a:rPr lang="en-PH" sz="2800" b="1" dirty="0">
                <a:solidFill>
                  <a:srgbClr val="FFFF00"/>
                </a:solidFill>
              </a:rPr>
              <a:t>		</a:t>
            </a:r>
            <a:r>
              <a:rPr lang="en-PH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At the designated evacuation area, pupils must be grouped together according to the class where they belong.</a:t>
            </a:r>
          </a:p>
          <a:p>
            <a:pPr marL="803275" indent="0">
              <a:buNone/>
            </a:pPr>
            <a:endParaRPr lang="en-PH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01638" indent="0">
              <a:buNone/>
            </a:pPr>
            <a:r>
              <a:rPr lang="en-PH" sz="2800" b="1" dirty="0"/>
              <a:t>Phase 5. </a:t>
            </a:r>
            <a:r>
              <a:rPr lang="en-PH" sz="2800" b="1" dirty="0">
                <a:solidFill>
                  <a:srgbClr val="FFFF00"/>
                </a:solidFill>
              </a:rPr>
              <a:t>HEAD COUNT</a:t>
            </a:r>
          </a:p>
          <a:p>
            <a:pPr marL="803275" lvl="1" indent="0" algn="just">
              <a:buNone/>
            </a:pPr>
            <a:r>
              <a:rPr lang="en-PH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		Teacher should check and make sure all pupils are accounted for.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803275" indent="0">
              <a:buNone/>
            </a:pP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6392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STAGE 4: </a:t>
            </a:r>
            <a:r>
              <a:rPr lang="en-US" sz="2400" b="1" dirty="0"/>
              <a:t>actual conduct of an earthquake drill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Phases of an Earthquake Drill</a:t>
            </a:r>
          </a:p>
          <a:p>
            <a:pPr marL="401638" indent="0">
              <a:buNone/>
            </a:pPr>
            <a:endParaRPr lang="en-PH" sz="1400" b="1" dirty="0"/>
          </a:p>
          <a:p>
            <a:pPr marL="401638" indent="0">
              <a:buNone/>
            </a:pPr>
            <a:endParaRPr lang="en-PH" sz="900" b="1" dirty="0"/>
          </a:p>
          <a:p>
            <a:pPr marL="401638" indent="0">
              <a:buNone/>
            </a:pPr>
            <a:r>
              <a:rPr lang="en-PH" sz="2800" b="1" dirty="0"/>
              <a:t>Phase 6. </a:t>
            </a:r>
            <a:r>
              <a:rPr lang="en-PH" sz="2800" b="1" dirty="0">
                <a:solidFill>
                  <a:srgbClr val="FFFF00"/>
                </a:solidFill>
              </a:rPr>
              <a:t>EVALUATION</a:t>
            </a:r>
          </a:p>
          <a:p>
            <a:pPr marL="1025525" lvl="0"/>
            <a:r>
              <a:rPr lang="en-PH" sz="2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over-all coordinator will announce the termination of drill or “All clear”</a:t>
            </a:r>
            <a:endParaRPr lang="en-US" sz="23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1025525" lvl="0"/>
            <a:r>
              <a:rPr lang="en-PH" sz="2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 evaluation of the drill must be conducted to identify problems encountered during the drill and how these can be improved in future earthquake drills.</a:t>
            </a:r>
            <a:endParaRPr lang="en-US" sz="23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1025525" lvl="0"/>
            <a:r>
              <a:rPr lang="en-PH" sz="23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Observers will give their comments and suggestions when all are gathered in the evacuation areas</a:t>
            </a:r>
            <a:endParaRPr lang="en-US" sz="23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16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48400" cy="691988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4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48400" cy="6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8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3373"/>
            <a:ext cx="8244840" cy="1293028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References: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1466671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DepEd Order # 84 s. 2012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Philippine Institute of Volcanology and Seismology (PHIVOLCS) - DOST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8" name="Picture 7" descr="https://pbs.twimg.com/profile_images/2581905064/2itf5dnsb75na045j7zy_400x40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Full_Size_DepEd_Official_S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2052" r="2472" b="1685"/>
          <a:stretch>
            <a:fillRect/>
          </a:stretch>
        </p:blipFill>
        <p:spPr bwMode="auto">
          <a:xfrm>
            <a:off x="4800600" y="3267961"/>
            <a:ext cx="2209800" cy="22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14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28800"/>
            <a:ext cx="9144000" cy="12039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0668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STAGE 1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185160"/>
            <a:ext cx="9144000" cy="1844040"/>
          </a:xfrm>
          <a:solidFill>
            <a:schemeClr val="bg1">
              <a:lumMod val="95000"/>
              <a:lumOff val="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Planning /Organizing the Earthquake Drill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54398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STAGE 1: </a:t>
            </a:r>
            <a:r>
              <a:rPr lang="en-US" sz="2500" b="1" dirty="0"/>
              <a:t>Planning /Organizing the Earthquake Drill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6482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800" b="1" dirty="0"/>
          </a:p>
          <a:p>
            <a:pPr marL="457200" indent="-457200">
              <a:buFont typeface="+mj-lt"/>
              <a:buAutoNum type="alphaUcPeriod"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Form a School Disaster Management Committee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(SDMC)</a:t>
            </a:r>
          </a:p>
          <a:p>
            <a:pPr marL="1143000" indent="-457200"/>
            <a:r>
              <a:rPr lang="en-US" sz="3200" dirty="0"/>
              <a:t>composed of several teams with specific tasks, includes:</a:t>
            </a:r>
          </a:p>
          <a:p>
            <a:pPr marL="2057400" lvl="2" indent="-457200">
              <a:buFont typeface="Wingdings" panose="05000000000000000000" pitchFamily="2" charset="2"/>
              <a:buChar char="ü"/>
            </a:pPr>
            <a:r>
              <a:rPr lang="en-US" sz="2400" dirty="0"/>
              <a:t>Over-All Coordinator (School DRRM FC)</a:t>
            </a:r>
          </a:p>
          <a:p>
            <a:pPr marL="2057400" lvl="2" indent="-457200">
              <a:buFont typeface="Wingdings" panose="05000000000000000000" pitchFamily="2" charset="2"/>
              <a:buChar char="ü"/>
            </a:pPr>
            <a:r>
              <a:rPr lang="en-US" sz="2400" dirty="0"/>
              <a:t>First Aid Team</a:t>
            </a:r>
          </a:p>
          <a:p>
            <a:pPr marL="2057400" lvl="2" indent="-457200">
              <a:buFont typeface="Wingdings" panose="05000000000000000000" pitchFamily="2" charset="2"/>
              <a:buChar char="ü"/>
            </a:pPr>
            <a:r>
              <a:rPr lang="en-US" sz="2400" dirty="0"/>
              <a:t>Site Security Team</a:t>
            </a:r>
          </a:p>
          <a:p>
            <a:pPr marL="2057400" lvl="2" indent="-457200">
              <a:buFont typeface="Wingdings" panose="05000000000000000000" pitchFamily="2" charset="2"/>
              <a:buChar char="ü"/>
            </a:pPr>
            <a:r>
              <a:rPr lang="en-US" sz="2400" dirty="0"/>
              <a:t>Fire-Safety Team</a:t>
            </a:r>
          </a:p>
          <a:p>
            <a:pPr marL="2057400" lvl="2" indent="-457200">
              <a:buFont typeface="Wingdings" panose="05000000000000000000" pitchFamily="2" charset="2"/>
              <a:buChar char="ü"/>
            </a:pPr>
            <a:r>
              <a:rPr lang="en-US" sz="2400" dirty="0"/>
              <a:t>Evacuation Team</a:t>
            </a:r>
          </a:p>
          <a:p>
            <a:pPr marL="2057400" lvl="2" indent="-457200">
              <a:buFont typeface="Wingdings" panose="05000000000000000000" pitchFamily="2" charset="2"/>
              <a:buChar char="ü"/>
            </a:pPr>
            <a:r>
              <a:rPr lang="en-US" sz="2400" dirty="0"/>
              <a:t>Communications Team</a:t>
            </a:r>
          </a:p>
        </p:txBody>
      </p:sp>
    </p:spTree>
    <p:extLst>
      <p:ext uri="{BB962C8B-B14F-4D97-AF65-F5344CB8AC3E}">
        <p14:creationId xmlns:p14="http://schemas.microsoft.com/office/powerpoint/2010/main" val="19634854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STAGE 1: </a:t>
            </a:r>
            <a:r>
              <a:rPr lang="en-US" sz="2500" b="1" dirty="0"/>
              <a:t>Planning /Organizing the Earthquake Drill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8768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B. </a:t>
            </a:r>
            <a:r>
              <a:rPr lang="en-PH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Prepare Earthquake Survival Kit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PH" sz="2800" b="1" dirty="0">
                <a:solidFill>
                  <a:srgbClr val="92D050"/>
                </a:solidFill>
              </a:rPr>
              <a:t>Basic items inside an earthquake survival kit</a:t>
            </a:r>
            <a:endParaRPr lang="en-US" sz="2800" b="1" dirty="0">
              <a:solidFill>
                <a:srgbClr val="92D050"/>
              </a:solidFill>
            </a:endParaRPr>
          </a:p>
          <a:p>
            <a:pPr lvl="0"/>
            <a:r>
              <a:rPr lang="en-PH" sz="2800" b="1" dirty="0"/>
              <a:t>First Aid Kit</a:t>
            </a:r>
            <a:r>
              <a:rPr lang="en-US" sz="2800" b="1" dirty="0"/>
              <a:t> </a:t>
            </a:r>
            <a:r>
              <a:rPr lang="en-PH" sz="2400" i="1" dirty="0"/>
              <a:t>(Alcohol, bondage, absorbent cotton, gauze, masks, adhesive plasters, medicines &amp; tweezers)</a:t>
            </a:r>
            <a:endParaRPr lang="en-US" sz="2400" i="1" dirty="0"/>
          </a:p>
          <a:p>
            <a:pPr lvl="0"/>
            <a:r>
              <a:rPr lang="en-PH" sz="2800" b="1" dirty="0"/>
              <a:t>Food, Bottled water, Flashlights &amp; extra batteries, Radio (battery operated), Lighters &amp; matches, Whistle, Knife, Blankets &amp; spare clothes, Rope – at least 7 meters long, Toiletries, Pen &amp; paper, Emergency contact numbers, Cash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346402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STAGE 1: </a:t>
            </a:r>
            <a:r>
              <a:rPr lang="en-US" sz="2500" b="1" dirty="0"/>
              <a:t>Planning /Organizing the Earthquake Drill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6482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School Disaster Management Committee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(SDMC) should: </a:t>
            </a:r>
          </a:p>
          <a:p>
            <a:pPr marL="1204913" lvl="0"/>
            <a:r>
              <a:rPr lang="en-PH" sz="2400" b="1" dirty="0"/>
              <a:t>Have the yearly update on information of school population</a:t>
            </a:r>
            <a:endParaRPr lang="en-US" sz="2400" b="1" dirty="0"/>
          </a:p>
          <a:p>
            <a:pPr marL="1204913" lvl="0"/>
            <a:r>
              <a:rPr lang="en-PH" sz="2400" b="1" dirty="0"/>
              <a:t>Prepare the most recent school map</a:t>
            </a:r>
            <a:endParaRPr lang="en-US" sz="2400" b="1" dirty="0"/>
          </a:p>
          <a:p>
            <a:pPr marL="1204913" lvl="0"/>
            <a:r>
              <a:rPr lang="en-PH" sz="2400" b="1" dirty="0"/>
              <a:t>Prepare the building floor plan of each building</a:t>
            </a:r>
          </a:p>
          <a:p>
            <a:pPr marL="1260475" lvl="0"/>
            <a:r>
              <a:rPr lang="en-PH" sz="2400" b="1" dirty="0"/>
              <a:t>Observe safe and unsafe zones</a:t>
            </a:r>
            <a:endParaRPr lang="en-US" sz="2400" b="1" dirty="0"/>
          </a:p>
          <a:p>
            <a:pPr marL="1260475" lvl="0"/>
            <a:r>
              <a:rPr lang="en-PH" sz="2400" b="1" dirty="0"/>
              <a:t>Suggest corrections for improvements</a:t>
            </a:r>
            <a:endParaRPr lang="en-US" sz="2400" b="1" dirty="0"/>
          </a:p>
          <a:p>
            <a:pPr marL="1260475" lvl="0"/>
            <a:r>
              <a:rPr lang="en-PH" sz="2400" b="1" dirty="0"/>
              <a:t>Assess the structural integrity of the building/s</a:t>
            </a:r>
            <a:endParaRPr lang="en-US" sz="2400" b="1" dirty="0"/>
          </a:p>
          <a:p>
            <a:pPr marL="1260475" lvl="0"/>
            <a:r>
              <a:rPr lang="en-PH" sz="2400" b="1" dirty="0"/>
              <a:t>Assess if the school is tsunami prone</a:t>
            </a:r>
            <a:endParaRPr lang="en-US" sz="2400" b="1" dirty="0"/>
          </a:p>
          <a:p>
            <a:pPr marL="1204913"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221944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STAGE 1: </a:t>
            </a:r>
            <a:r>
              <a:rPr lang="en-US" sz="2500" b="1" dirty="0"/>
              <a:t>Planning /Organizing the Earthquake Drill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198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Good practices and safe zones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260475" lvl="0"/>
            <a:r>
              <a:rPr lang="en-PH" sz="2400" b="1" dirty="0"/>
              <a:t>Swing out door</a:t>
            </a:r>
            <a:endParaRPr lang="en-US" sz="2400" b="1" dirty="0"/>
          </a:p>
          <a:p>
            <a:pPr marL="1260475" lvl="0"/>
            <a:r>
              <a:rPr lang="en-PH" sz="2400" b="1" dirty="0"/>
              <a:t>Wide corridors</a:t>
            </a:r>
            <a:endParaRPr lang="en-US" sz="2400" b="1" dirty="0"/>
          </a:p>
          <a:p>
            <a:pPr marL="1260475" lvl="0"/>
            <a:r>
              <a:rPr lang="en-PH" sz="2400" b="1" dirty="0"/>
              <a:t>Wide open space for evacuation</a:t>
            </a:r>
            <a:endParaRPr lang="en-US" sz="2400" b="1" dirty="0"/>
          </a:p>
          <a:p>
            <a:pPr marL="1260475" lvl="0"/>
            <a:r>
              <a:rPr lang="en-PH" sz="2400" b="1" dirty="0"/>
              <a:t>Fire exits</a:t>
            </a:r>
            <a:endParaRPr lang="en-US" sz="2400" b="1" dirty="0"/>
          </a:p>
          <a:p>
            <a:pPr marL="1260475" lvl="0"/>
            <a:r>
              <a:rPr lang="en-PH" sz="2400" b="1" dirty="0"/>
              <a:t>Public alarm system</a:t>
            </a:r>
          </a:p>
          <a:p>
            <a:pPr marL="1031875" lvl="0" indent="0">
              <a:buNone/>
            </a:pPr>
            <a:endParaRPr lang="en-PH" sz="2400" b="1" dirty="0"/>
          </a:p>
          <a:p>
            <a:pPr marL="0" indent="0">
              <a:buNone/>
            </a:pPr>
            <a:r>
              <a:rPr lang="en-PH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Some of the unsafe zones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260475" lvl="0"/>
            <a:r>
              <a:rPr lang="en-PH" sz="2400" b="1" dirty="0"/>
              <a:t>Windows and glass panes</a:t>
            </a:r>
            <a:endParaRPr lang="en-US" sz="2400" b="1" dirty="0"/>
          </a:p>
          <a:p>
            <a:pPr marL="1260475" lvl="0"/>
            <a:r>
              <a:rPr lang="en-PH" sz="2400" b="1" dirty="0"/>
              <a:t>Book shelves, machinery, cabinets and furniture that may topple of slide</a:t>
            </a:r>
            <a:endParaRPr lang="en-US" sz="2400" b="1" dirty="0"/>
          </a:p>
          <a:p>
            <a:pPr marL="1260475"/>
            <a:r>
              <a:rPr lang="en-PH" sz="2400" b="1" dirty="0"/>
              <a:t>Narrow alleys</a:t>
            </a:r>
          </a:p>
          <a:p>
            <a:pPr marL="1260475"/>
            <a:r>
              <a:rPr lang="en-PH" sz="2400" b="1" dirty="0"/>
              <a:t>Passing near water tank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933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28800"/>
            <a:ext cx="9144000" cy="12039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9144000" cy="10668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STAGE 2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185160"/>
            <a:ext cx="9144000" cy="1386840"/>
          </a:xfrm>
          <a:solidFill>
            <a:schemeClr val="bg1">
              <a:lumMod val="95000"/>
              <a:lumOff val="5000"/>
            </a:schemeClr>
          </a:solidFill>
          <a:ln>
            <a:noFill/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6000" b="1" dirty="0"/>
              <a:t>Developing the School Earthquake Evacuation Plan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576626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STAGE 2: </a:t>
            </a:r>
            <a:r>
              <a:rPr lang="en-US" sz="2000" b="1" dirty="0"/>
              <a:t>DEVELOPING THE SCHOOL Earthquake EVACUATIOIN PLAN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5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After identifying the safe and unsafe spots, the next step is to develop the School Earthquake Evacuation Plan.</a:t>
            </a:r>
            <a:endParaRPr lang="en-PH" sz="2800" b="1" dirty="0"/>
          </a:p>
          <a:p>
            <a:pPr marL="1204913" lvl="0"/>
            <a:r>
              <a:rPr lang="en-PH" sz="2800" b="1" dirty="0"/>
              <a:t>Use all available </a:t>
            </a:r>
            <a:r>
              <a:rPr lang="en-PH" sz="2800" b="1" dirty="0">
                <a:solidFill>
                  <a:srgbClr val="FFFF00"/>
                </a:solidFill>
              </a:rPr>
              <a:t>OPEN SPACES </a:t>
            </a:r>
            <a:r>
              <a:rPr lang="en-PH" sz="2800" b="1" dirty="0"/>
              <a:t>nearest to the building/school</a:t>
            </a:r>
          </a:p>
          <a:p>
            <a:pPr marL="1204913" lvl="0"/>
            <a:r>
              <a:rPr lang="en-US" sz="2800" b="1" dirty="0"/>
              <a:t>Determine if there is sufficient open space for all. Areas to be occupied should be computed assuming </a:t>
            </a:r>
            <a:r>
              <a:rPr lang="en-US" sz="2800" b="1" dirty="0">
                <a:solidFill>
                  <a:srgbClr val="FFFF00"/>
                </a:solidFill>
              </a:rPr>
              <a:t>4 to 5 students would occupy 1 sq. m. area</a:t>
            </a:r>
            <a:r>
              <a:rPr lang="en-US" sz="2800" b="1" dirty="0"/>
              <a:t>.</a:t>
            </a:r>
            <a:endParaRPr lang="en-PH" sz="2800" b="1" dirty="0"/>
          </a:p>
          <a:p>
            <a:pPr marL="1204913" lvl="0"/>
            <a:r>
              <a:rPr lang="en-PH" sz="2800" b="1" dirty="0"/>
              <a:t>Consider the number of pupils in each building per session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0046095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3300"/>
      </a:dk2>
      <a:lt2>
        <a:srgbClr val="FFFFFF"/>
      </a:lt2>
      <a:accent1>
        <a:srgbClr val="FFBC1F"/>
      </a:accent1>
      <a:accent2>
        <a:srgbClr val="FF9090"/>
      </a:accent2>
      <a:accent3>
        <a:srgbClr val="B8ADAA"/>
      </a:accent3>
      <a:accent4>
        <a:srgbClr val="DADADA"/>
      </a:accent4>
      <a:accent5>
        <a:srgbClr val="FFDAAB"/>
      </a:accent5>
      <a:accent6>
        <a:srgbClr val="E78282"/>
      </a:accent6>
      <a:hlink>
        <a:srgbClr val="FFAE5C"/>
      </a:hlink>
      <a:folHlink>
        <a:srgbClr val="FFB8F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9E3E"/>
        </a:accent1>
        <a:accent2>
          <a:srgbClr val="E4B381"/>
        </a:accent2>
        <a:accent3>
          <a:srgbClr val="B8ADAA"/>
        </a:accent3>
        <a:accent4>
          <a:srgbClr val="DADADA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BC1F"/>
        </a:accent1>
        <a:accent2>
          <a:srgbClr val="FF9090"/>
        </a:accent2>
        <a:accent3>
          <a:srgbClr val="B8ADAA"/>
        </a:accent3>
        <a:accent4>
          <a:srgbClr val="DADADA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CDDB4F"/>
        </a:accent1>
        <a:accent2>
          <a:srgbClr val="B4BCFF"/>
        </a:accent2>
        <a:accent3>
          <a:srgbClr val="B8ADAA"/>
        </a:accent3>
        <a:accent4>
          <a:srgbClr val="DADADA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72C5FF"/>
        </a:accent1>
        <a:accent2>
          <a:srgbClr val="FFAC58"/>
        </a:accent2>
        <a:accent3>
          <a:srgbClr val="B8ADAA"/>
        </a:accent3>
        <a:accent4>
          <a:srgbClr val="DADADA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E3E"/>
        </a:accent1>
        <a:accent2>
          <a:srgbClr val="E4B381"/>
        </a:accent2>
        <a:accent3>
          <a:srgbClr val="FFFFFF"/>
        </a:accent3>
        <a:accent4>
          <a:srgbClr val="000000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C1F"/>
        </a:accent1>
        <a:accent2>
          <a:srgbClr val="FF9090"/>
        </a:accent2>
        <a:accent3>
          <a:srgbClr val="FFFFFF"/>
        </a:accent3>
        <a:accent4>
          <a:srgbClr val="000000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B4F"/>
        </a:accent1>
        <a:accent2>
          <a:srgbClr val="B4BCFF"/>
        </a:accent2>
        <a:accent3>
          <a:srgbClr val="FFFFFF"/>
        </a:accent3>
        <a:accent4>
          <a:srgbClr val="000000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C5FF"/>
        </a:accent1>
        <a:accent2>
          <a:srgbClr val="FFAC58"/>
        </a:accent2>
        <a:accent3>
          <a:srgbClr val="FFFFFF"/>
        </a:accent3>
        <a:accent4>
          <a:srgbClr val="000000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663300"/>
      </a:dk2>
      <a:lt2>
        <a:srgbClr val="FFFFFF"/>
      </a:lt2>
      <a:accent1>
        <a:srgbClr val="FFBC1F"/>
      </a:accent1>
      <a:accent2>
        <a:srgbClr val="FF9090"/>
      </a:accent2>
      <a:accent3>
        <a:srgbClr val="B8ADAA"/>
      </a:accent3>
      <a:accent4>
        <a:srgbClr val="DADADA"/>
      </a:accent4>
      <a:accent5>
        <a:srgbClr val="FFDAAB"/>
      </a:accent5>
      <a:accent6>
        <a:srgbClr val="E78282"/>
      </a:accent6>
      <a:hlink>
        <a:srgbClr val="FFAE5C"/>
      </a:hlink>
      <a:folHlink>
        <a:srgbClr val="FFB8F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9E3E"/>
        </a:accent1>
        <a:accent2>
          <a:srgbClr val="E4B381"/>
        </a:accent2>
        <a:accent3>
          <a:srgbClr val="B8ADAA"/>
        </a:accent3>
        <a:accent4>
          <a:srgbClr val="DADADA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FFBC1F"/>
        </a:accent1>
        <a:accent2>
          <a:srgbClr val="FF9090"/>
        </a:accent2>
        <a:accent3>
          <a:srgbClr val="B8ADAA"/>
        </a:accent3>
        <a:accent4>
          <a:srgbClr val="DADADA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CDDB4F"/>
        </a:accent1>
        <a:accent2>
          <a:srgbClr val="B4BCFF"/>
        </a:accent2>
        <a:accent3>
          <a:srgbClr val="B8ADAA"/>
        </a:accent3>
        <a:accent4>
          <a:srgbClr val="DADADA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663300"/>
        </a:dk2>
        <a:lt2>
          <a:srgbClr val="FFFFFF"/>
        </a:lt2>
        <a:accent1>
          <a:srgbClr val="72C5FF"/>
        </a:accent1>
        <a:accent2>
          <a:srgbClr val="FFAC58"/>
        </a:accent2>
        <a:accent3>
          <a:srgbClr val="B8ADAA"/>
        </a:accent3>
        <a:accent4>
          <a:srgbClr val="DADADA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E3E"/>
        </a:accent1>
        <a:accent2>
          <a:srgbClr val="E4B381"/>
        </a:accent2>
        <a:accent3>
          <a:srgbClr val="FFFFFF"/>
        </a:accent3>
        <a:accent4>
          <a:srgbClr val="000000"/>
        </a:accent4>
        <a:accent5>
          <a:srgbClr val="FFCCAF"/>
        </a:accent5>
        <a:accent6>
          <a:srgbClr val="CFA274"/>
        </a:accent6>
        <a:hlink>
          <a:srgbClr val="FFBD7B"/>
        </a:hlink>
        <a:folHlink>
          <a:srgbClr val="FFDC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C1F"/>
        </a:accent1>
        <a:accent2>
          <a:srgbClr val="FF9090"/>
        </a:accent2>
        <a:accent3>
          <a:srgbClr val="FFFFFF"/>
        </a:accent3>
        <a:accent4>
          <a:srgbClr val="000000"/>
        </a:accent4>
        <a:accent5>
          <a:srgbClr val="FFDAAB"/>
        </a:accent5>
        <a:accent6>
          <a:srgbClr val="E78282"/>
        </a:accent6>
        <a:hlink>
          <a:srgbClr val="FFAE5C"/>
        </a:hlink>
        <a:folHlink>
          <a:srgbClr val="FFB8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B4F"/>
        </a:accent1>
        <a:accent2>
          <a:srgbClr val="B4BCFF"/>
        </a:accent2>
        <a:accent3>
          <a:srgbClr val="FFFFFF"/>
        </a:accent3>
        <a:accent4>
          <a:srgbClr val="000000"/>
        </a:accent4>
        <a:accent5>
          <a:srgbClr val="E3EAB2"/>
        </a:accent5>
        <a:accent6>
          <a:srgbClr val="A3AAE7"/>
        </a:accent6>
        <a:hlink>
          <a:srgbClr val="39EBA1"/>
        </a:hlink>
        <a:folHlink>
          <a:srgbClr val="FFAC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2C5FF"/>
        </a:accent1>
        <a:accent2>
          <a:srgbClr val="FFAC58"/>
        </a:accent2>
        <a:accent3>
          <a:srgbClr val="FFFFFF"/>
        </a:accent3>
        <a:accent4>
          <a:srgbClr val="000000"/>
        </a:accent4>
        <a:accent5>
          <a:srgbClr val="BCDFFF"/>
        </a:accent5>
        <a:accent6>
          <a:srgbClr val="E79B4F"/>
        </a:accent6>
        <a:hlink>
          <a:srgbClr val="CDDB4F"/>
        </a:hlink>
        <a:folHlink>
          <a:srgbClr val="FBBCF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ind_2465_slide</Template>
  <TotalTime>317</TotalTime>
  <Words>944</Words>
  <Application>Microsoft Office PowerPoint</Application>
  <PresentationFormat>On-screen Show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Symbol</vt:lpstr>
      <vt:lpstr>Times New Roman</vt:lpstr>
      <vt:lpstr>Wingdings</vt:lpstr>
      <vt:lpstr>Office Theme</vt:lpstr>
      <vt:lpstr>1_Default Design</vt:lpstr>
      <vt:lpstr>Vapor Trail</vt:lpstr>
      <vt:lpstr>How to conduct an earthquake drill in school</vt:lpstr>
      <vt:lpstr>Objectives:</vt:lpstr>
      <vt:lpstr>STAGE 1</vt:lpstr>
      <vt:lpstr>STAGE 1: Planning /Organizing the Earthquake Drill</vt:lpstr>
      <vt:lpstr>STAGE 1: Planning /Organizing the Earthquake Drill</vt:lpstr>
      <vt:lpstr>STAGE 1: Planning /Organizing the Earthquake Drill</vt:lpstr>
      <vt:lpstr>STAGE 1: Planning /Organizing the Earthquake Drill</vt:lpstr>
      <vt:lpstr>STAGE 2</vt:lpstr>
      <vt:lpstr>STAGE 2: DEVELOPING THE SCHOOL Earthquake EVACUATIOIN PLAN</vt:lpstr>
      <vt:lpstr>STAGE 2: DEVELOPING THE SCHOOL Earthquake EVACUATIOIN PLAN</vt:lpstr>
      <vt:lpstr>STAGE 3</vt:lpstr>
      <vt:lpstr>STAGE 3: Orientation prior to the conduct of an earthquake drill</vt:lpstr>
      <vt:lpstr>STAGE 3: Orientation prior to the conduct of an earthquake drill</vt:lpstr>
      <vt:lpstr>STAGE 3: Orientation prior to the conduct of an earthquake drill</vt:lpstr>
      <vt:lpstr>STAGE 3: Orientation prior to the conduct of an earthquake drill</vt:lpstr>
      <vt:lpstr>STAGE 3: Orientation prior to the conduct of an earthquake drill</vt:lpstr>
      <vt:lpstr>PowerPoint Presentation</vt:lpstr>
      <vt:lpstr>STAGE 4</vt:lpstr>
      <vt:lpstr>STAGE 4: actual conduct of an earthquake drill</vt:lpstr>
      <vt:lpstr>STAGE 4: actual conduct of an earthquake drill</vt:lpstr>
      <vt:lpstr>STAGE 4: actual conduct of an earthquake drill</vt:lpstr>
      <vt:lpstr>STAGE 4: actual conduct of an earthquake drill</vt:lpstr>
      <vt:lpstr>PowerPoint Presentation</vt:lpstr>
      <vt:lpstr>PowerPoint Presentation</vt:lpstr>
      <vt:lpstr>References:</vt:lpstr>
    </vt:vector>
  </TitlesOfParts>
  <Company>Indezine.com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CONDUCT  AN EARTHQUAKE DRILL IN SCHOOL</dc:title>
  <dc:creator>Joseph Gemina</dc:creator>
  <cp:lastModifiedBy>Joseph Gemina</cp:lastModifiedBy>
  <cp:revision>35</cp:revision>
  <dcterms:created xsi:type="dcterms:W3CDTF">2016-05-13T00:46:00Z</dcterms:created>
  <dcterms:modified xsi:type="dcterms:W3CDTF">2016-06-02T02:23:38Z</dcterms:modified>
</cp:coreProperties>
</file>