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60" r:id="rId2"/>
    <p:sldId id="256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364" autoAdjust="0"/>
  </p:normalViewPr>
  <p:slideViewPr>
    <p:cSldViewPr snapToGrid="0">
      <p:cViewPr varScale="1">
        <p:scale>
          <a:sx n="48" d="100"/>
          <a:sy n="48" d="100"/>
        </p:scale>
        <p:origin x="19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DA6AE-83FA-466D-B669-519058C5E83F}" type="datetimeFigureOut">
              <a:rPr lang="en-PH" smtClean="0"/>
              <a:t>24/07/2018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BF00F-1DDC-4438-B273-E3A0FDE7F8B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51060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4D74B-DEAD-4388-AF89-CA6CBAC2EBCF}" type="datetimeFigureOut">
              <a:rPr lang="en-PH" smtClean="0"/>
              <a:t>24/07/2018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D77F1-AA60-4764-91F2-BB913137284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22889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4DB34B-3F30-49CF-8CD1-D662E4D9ED7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7684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Example:</a:t>
            </a:r>
            <a:r>
              <a:rPr lang="en-PH" baseline="0" dirty="0" smtClean="0"/>
              <a:t> Hazard Mapping Activity which is also integrated in SIP and AIP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7F1-AA60-4764-91F2-BB9131372848}" type="slidenum">
              <a:rPr lang="en-PH" smtClean="0"/>
              <a:t>12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371453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7F1-AA60-4764-91F2-BB9131372848}" type="slidenum">
              <a:rPr lang="en-PH" smtClean="0"/>
              <a:t>13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7085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7F1-AA60-4764-91F2-BB9131372848}" type="slidenum">
              <a:rPr lang="en-PH" smtClean="0"/>
              <a:t>14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297864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7F1-AA60-4764-91F2-BB9131372848}" type="slidenum">
              <a:rPr lang="en-PH" smtClean="0"/>
              <a:t>15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48686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7F1-AA60-4764-91F2-BB9131372848}" type="slidenum">
              <a:rPr lang="en-PH" smtClean="0"/>
              <a:t>16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580603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4DB34B-3F30-49CF-8CD1-D662E4D9ED7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9607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Where</a:t>
            </a:r>
            <a:r>
              <a:rPr lang="en-PH" baseline="0" dirty="0" smtClean="0"/>
              <a:t> to find DRRM in EBEIS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7F1-AA60-4764-91F2-BB9131372848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07946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dirty="0" smtClean="0"/>
              <a:t>Where</a:t>
            </a:r>
            <a:r>
              <a:rPr lang="en-PH" baseline="0" dirty="0" smtClean="0"/>
              <a:t> to find DRRM in EBEIS</a:t>
            </a:r>
            <a:endParaRPr lang="en-PH" dirty="0" smtClean="0"/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7F1-AA60-4764-91F2-BB9131372848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07312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12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samples of human-induced hazards please go to Disaster/Calamities Table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7F1-AA60-4764-91F2-BB9131372848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30950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7F1-AA60-4764-91F2-BB9131372848}" type="slidenum">
              <a:rPr lang="en-PH" smtClean="0"/>
              <a:t>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93167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Natural Disaster</a:t>
            </a:r>
            <a:r>
              <a:rPr lang="en-PH" baseline="0" dirty="0" smtClean="0"/>
              <a:t> - </a:t>
            </a:r>
            <a:r>
              <a:rPr lang="en-PH" dirty="0" smtClean="0"/>
              <a:t>District Statistician</a:t>
            </a:r>
            <a:r>
              <a:rPr lang="en-PH" baseline="0" dirty="0" smtClean="0"/>
              <a:t> and District DRRM Coordinators should check the data on nearby schools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7F1-AA60-4764-91F2-BB9131372848}" type="slidenum">
              <a:rPr lang="en-PH" smtClean="0"/>
              <a:t>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14538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7F1-AA60-4764-91F2-BB9131372848}" type="slidenum">
              <a:rPr lang="en-PH" smtClean="0"/>
              <a:t>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9716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7F1-AA60-4764-91F2-BB9131372848}" type="slidenum">
              <a:rPr lang="en-PH" smtClean="0"/>
              <a:t>10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08541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Risk Assessment</a:t>
            </a:r>
            <a:r>
              <a:rPr lang="en-PH" baseline="0" dirty="0" smtClean="0"/>
              <a:t>  of school buildings with school head. school DRRM or School Physical Facilities coordinator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D77F1-AA60-4764-91F2-BB9131372848}" type="slidenum">
              <a:rPr lang="en-PH" smtClean="0"/>
              <a:t>11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29573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A75C-DFB3-42AB-A354-228D93226303}" type="datetimeFigureOut">
              <a:rPr lang="en-PH" smtClean="0"/>
              <a:t>24/07/2018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F235-1553-4DCB-AF07-E55EC52F02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4202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A75C-DFB3-42AB-A354-228D93226303}" type="datetimeFigureOut">
              <a:rPr lang="en-PH" smtClean="0"/>
              <a:t>24/07/2018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F235-1553-4DCB-AF07-E55EC52F02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6908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A75C-DFB3-42AB-A354-228D93226303}" type="datetimeFigureOut">
              <a:rPr lang="en-PH" smtClean="0"/>
              <a:t>24/07/2018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F235-1553-4DCB-AF07-E55EC52F02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37136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8377497-06A1-4EF4-AF7E-B88432D6971B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 defTabSz="685800"/>
              <a:t>24/07/2018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D920B53-C3F0-4639-8087-DAAC8B48C26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18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A75C-DFB3-42AB-A354-228D93226303}" type="datetimeFigureOut">
              <a:rPr lang="en-PH" smtClean="0"/>
              <a:t>24/07/2018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F235-1553-4DCB-AF07-E55EC52F02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5623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A75C-DFB3-42AB-A354-228D93226303}" type="datetimeFigureOut">
              <a:rPr lang="en-PH" smtClean="0"/>
              <a:t>24/07/2018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F235-1553-4DCB-AF07-E55EC52F02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5930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A75C-DFB3-42AB-A354-228D93226303}" type="datetimeFigureOut">
              <a:rPr lang="en-PH" smtClean="0"/>
              <a:t>24/07/2018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F235-1553-4DCB-AF07-E55EC52F02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8164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A75C-DFB3-42AB-A354-228D93226303}" type="datetimeFigureOut">
              <a:rPr lang="en-PH" smtClean="0"/>
              <a:t>24/07/2018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F235-1553-4DCB-AF07-E55EC52F02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0011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A75C-DFB3-42AB-A354-228D93226303}" type="datetimeFigureOut">
              <a:rPr lang="en-PH" smtClean="0"/>
              <a:t>24/07/2018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F235-1553-4DCB-AF07-E55EC52F02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272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A75C-DFB3-42AB-A354-228D93226303}" type="datetimeFigureOut">
              <a:rPr lang="en-PH" smtClean="0"/>
              <a:t>24/07/2018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F235-1553-4DCB-AF07-E55EC52F02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0075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A75C-DFB3-42AB-A354-228D93226303}" type="datetimeFigureOut">
              <a:rPr lang="en-PH" smtClean="0"/>
              <a:t>24/07/2018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F235-1553-4DCB-AF07-E55EC52F02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3559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A75C-DFB3-42AB-A354-228D93226303}" type="datetimeFigureOut">
              <a:rPr lang="en-PH" smtClean="0"/>
              <a:t>24/07/2018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F235-1553-4DCB-AF07-E55EC52F02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8796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DA75C-DFB3-42AB-A354-228D93226303}" type="datetimeFigureOut">
              <a:rPr lang="en-PH" smtClean="0"/>
              <a:t>24/07/2018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2F235-1553-4DCB-AF07-E55EC52F022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182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82899" y="634842"/>
            <a:ext cx="8480501" cy="685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800"/>
            <a:r>
              <a:rPr lang="en-PH" sz="20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haroni" panose="02010803020104030203" pitchFamily="2" charset="-79"/>
              </a:rPr>
              <a:t>DRRM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348483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/>
            <a:r>
              <a:rPr lang="en-PH" sz="60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j-ea"/>
                <a:cs typeface="Aharoni" panose="02010803020104030203" pitchFamily="2" charset="-79"/>
              </a:rPr>
              <a:t>Basic Education Statistics for 2018-2019</a:t>
            </a:r>
            <a:endParaRPr lang="fil-PH" sz="60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+mj-ea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543" y="2901489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/>
            <a:r>
              <a:rPr lang="en-PH" sz="38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haroni" panose="02010803020104030203" pitchFamily="2" charset="-79"/>
              </a:rPr>
              <a:t>Disaster Risk Reduction and Management</a:t>
            </a:r>
            <a:endParaRPr lang="fil-PH" sz="38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haroni" panose="02010803020104030203" pitchFamily="2" charset="-79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-158262" y="3578597"/>
            <a:ext cx="934580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34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74989"/>
            <a:ext cx="9144000" cy="1811213"/>
          </a:xfrm>
          <a:solidFill>
            <a:schemeClr val="accent4"/>
          </a:solidFill>
        </p:spPr>
        <p:txBody>
          <a:bodyPr anchor="ctr">
            <a:no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500" b="1" dirty="0">
                <a:latin typeface="Arial" panose="020B0604020202020204" pitchFamily="34" charset="0"/>
                <a:cs typeface="Arial" panose="020B0604020202020204" pitchFamily="34" charset="0"/>
              </a:rPr>
              <a:t>OTHER CONFLICT-RELATED DATA</a:t>
            </a:r>
            <a:endParaRPr lang="en-PH" sz="55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845" y="4026769"/>
            <a:ext cx="87923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PH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marks!</a:t>
            </a:r>
            <a:endParaRPr lang="en-P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99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74989"/>
            <a:ext cx="9144000" cy="1811213"/>
          </a:xfrm>
          <a:solidFill>
            <a:schemeClr val="accent4"/>
          </a:solidFill>
        </p:spPr>
        <p:txBody>
          <a:bodyPr anchor="ctr">
            <a:no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500" b="1" dirty="0">
                <a:latin typeface="Arial" panose="020B0604020202020204" pitchFamily="34" charset="0"/>
                <a:cs typeface="Arial" panose="020B0604020202020204" pitchFamily="34" charset="0"/>
              </a:rPr>
              <a:t>SAFE LEARNING FACILITIES</a:t>
            </a:r>
            <a:endParaRPr lang="en-PH" sz="55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845" y="4026769"/>
            <a:ext cx="87923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PH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marks!</a:t>
            </a:r>
            <a:endParaRPr lang="en-P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0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74989"/>
            <a:ext cx="9144000" cy="1811213"/>
          </a:xfrm>
          <a:solidFill>
            <a:schemeClr val="accent4"/>
          </a:solidFill>
        </p:spPr>
        <p:txBody>
          <a:bodyPr anchor="ctr">
            <a:no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500" b="1" dirty="0">
                <a:latin typeface="Arial" panose="020B0604020202020204" pitchFamily="34" charset="0"/>
                <a:cs typeface="Arial" panose="020B0604020202020204" pitchFamily="34" charset="0"/>
              </a:rPr>
              <a:t>INTEGRATION OF </a:t>
            </a:r>
            <a:r>
              <a:rPr lang="en-US" sz="5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CCA</a:t>
            </a:r>
            <a:r>
              <a:rPr lang="en-US" sz="5500" b="1" dirty="0">
                <a:latin typeface="Arial" panose="020B0604020202020204" pitchFamily="34" charset="0"/>
                <a:cs typeface="Arial" panose="020B0604020202020204" pitchFamily="34" charset="0"/>
              </a:rPr>
              <a:t>) AND </a:t>
            </a:r>
            <a:r>
              <a:rPr lang="en-US" sz="5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DRRM</a:t>
            </a:r>
            <a:endParaRPr lang="en-PH" sz="55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18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7284"/>
            <a:ext cx="9144000" cy="2337988"/>
          </a:xfrm>
          <a:solidFill>
            <a:schemeClr val="accent4"/>
          </a:solidFill>
        </p:spPr>
        <p:txBody>
          <a:bodyPr anchor="ctr">
            <a:no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SCHOOL DISASTER RISK REDUCTION AND MANAGEMENT (SDRRM) TEAM</a:t>
            </a:r>
            <a:endParaRPr lang="en-PH" sz="4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445028"/>
            <a:ext cx="9144000" cy="5539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PH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marks!</a:t>
            </a:r>
            <a:endParaRPr lang="en-PH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549691"/>
            <a:ext cx="87923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P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Hazard Mapping </a:t>
            </a:r>
            <a:r>
              <a:rPr lang="en-PH" sz="4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(conducted every first month of the SY)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P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FEPH </a:t>
            </a:r>
            <a:r>
              <a:rPr lang="en-PH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(conducted every </a:t>
            </a:r>
            <a:r>
              <a:rPr lang="en-PH" sz="4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July)</a:t>
            </a:r>
            <a:endParaRPr lang="en-P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82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32453"/>
            <a:ext cx="9144000" cy="2653750"/>
          </a:xfrm>
          <a:solidFill>
            <a:schemeClr val="accent4"/>
          </a:solidFill>
        </p:spPr>
        <p:txBody>
          <a:bodyPr anchor="ctr">
            <a:no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500" b="1" dirty="0">
                <a:latin typeface="Arial" panose="020B0604020202020204" pitchFamily="34" charset="0"/>
                <a:cs typeface="Arial" panose="020B0604020202020204" pitchFamily="34" charset="0"/>
              </a:rPr>
              <a:t>LEARNING AREAS WITH DRRM-RELATED CONCEPTS</a:t>
            </a:r>
            <a:endParaRPr lang="en-PH" sz="55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845" y="4026769"/>
            <a:ext cx="87923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PH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marks!</a:t>
            </a:r>
            <a:endParaRPr lang="en-P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78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15009"/>
            <a:ext cx="9144000" cy="3429003"/>
          </a:xfrm>
          <a:solidFill>
            <a:schemeClr val="accent4"/>
          </a:solidFill>
        </p:spPr>
        <p:txBody>
          <a:bodyPr anchor="ctr">
            <a:no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500" b="1" dirty="0">
                <a:latin typeface="Arial" panose="020B0604020202020204" pitchFamily="34" charset="0"/>
                <a:cs typeface="Arial" panose="020B0604020202020204" pitchFamily="34" charset="0"/>
              </a:rPr>
              <a:t>TEACHING PERSONNEL WHO RECEIVED COURSES/TRAINING ON DRRM/CCA</a:t>
            </a:r>
            <a:endParaRPr lang="en-PH" sz="55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845" y="4384578"/>
            <a:ext cx="8792309" cy="5539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PH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Numbers not check marks!</a:t>
            </a:r>
            <a:endParaRPr lang="en-PH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6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15009"/>
            <a:ext cx="9144000" cy="3429003"/>
          </a:xfrm>
          <a:solidFill>
            <a:schemeClr val="accent4"/>
          </a:solidFill>
        </p:spPr>
        <p:txBody>
          <a:bodyPr anchor="ctr">
            <a:no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500" b="1" dirty="0">
                <a:latin typeface="Arial" panose="020B0604020202020204" pitchFamily="34" charset="0"/>
                <a:cs typeface="Arial" panose="020B0604020202020204" pitchFamily="34" charset="0"/>
              </a:rPr>
              <a:t>LEARNERS WHO RECEIVED COURSES/TRAINING ON DRRM/CCA</a:t>
            </a:r>
            <a:endParaRPr lang="en-PH" sz="55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845" y="4384578"/>
            <a:ext cx="8792309" cy="5539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PH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Numbers not check marks!</a:t>
            </a:r>
            <a:endParaRPr lang="en-PH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84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82899" y="634842"/>
            <a:ext cx="8480501" cy="685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800"/>
            <a:r>
              <a:rPr lang="en-PH" sz="20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haroni" panose="02010803020104030203" pitchFamily="2" charset="-79"/>
              </a:rPr>
              <a:t>DRRM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348483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/>
            <a:r>
              <a:rPr lang="en-PH" sz="60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j-ea"/>
                <a:cs typeface="Aharoni" panose="02010803020104030203" pitchFamily="2" charset="-79"/>
              </a:rPr>
              <a:t>Basic Education Statistics for 2018-2019</a:t>
            </a:r>
            <a:endParaRPr lang="fil-PH" sz="60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+mj-ea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543" y="2901489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/>
            <a:r>
              <a:rPr lang="en-PH" sz="38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haroni" panose="02010803020104030203" pitchFamily="2" charset="-79"/>
              </a:rPr>
              <a:t>Disaster Risk Reduction and Management</a:t>
            </a:r>
            <a:endParaRPr lang="fil-PH" sz="38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haroni" panose="02010803020104030203" pitchFamily="2" charset="-79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-158262" y="3578597"/>
            <a:ext cx="934580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20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6117"/>
            <a:ext cx="9144000" cy="580570"/>
          </a:xfrm>
          <a:solidFill>
            <a:schemeClr val="accent4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latin typeface="Century Gothic" panose="020B0502020202020204" pitchFamily="34" charset="0"/>
              </a:rPr>
              <a:t>GOVERNMENT </a:t>
            </a:r>
            <a:r>
              <a:rPr lang="en-US" sz="3200" b="1" dirty="0">
                <a:latin typeface="Century Gothic" panose="020B0502020202020204" pitchFamily="34" charset="0"/>
              </a:rPr>
              <a:t>ELEMENTARY SCHOOL </a:t>
            </a:r>
            <a:r>
              <a:rPr lang="en-US" sz="3200" b="1" dirty="0" smtClean="0">
                <a:latin typeface="Century Gothic" panose="020B0502020202020204" pitchFamily="34" charset="0"/>
              </a:rPr>
              <a:t>PROFILE</a:t>
            </a:r>
            <a:endParaRPr lang="en-PH" sz="32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177684"/>
              </p:ext>
            </p:extLst>
          </p:nvPr>
        </p:nvGraphicFramePr>
        <p:xfrm>
          <a:off x="174172" y="899885"/>
          <a:ext cx="8824684" cy="5783830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428616">
                  <a:extLst>
                    <a:ext uri="{9D8B030D-6E8A-4147-A177-3AD203B41FA5}">
                      <a16:colId xmlns:a16="http://schemas.microsoft.com/office/drawing/2014/main" val="657410751"/>
                    </a:ext>
                  </a:extLst>
                </a:gridCol>
                <a:gridCol w="6533420">
                  <a:extLst>
                    <a:ext uri="{9D8B030D-6E8A-4147-A177-3AD203B41FA5}">
                      <a16:colId xmlns:a16="http://schemas.microsoft.com/office/drawing/2014/main" val="1097382743"/>
                    </a:ext>
                  </a:extLst>
                </a:gridCol>
                <a:gridCol w="862648">
                  <a:extLst>
                    <a:ext uri="{9D8B030D-6E8A-4147-A177-3AD203B41FA5}">
                      <a16:colId xmlns:a16="http://schemas.microsoft.com/office/drawing/2014/main" val="1834159789"/>
                    </a:ext>
                  </a:extLst>
                </a:gridCol>
              </a:tblGrid>
              <a:tr h="4320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27</a:t>
                      </a:r>
                      <a:endParaRPr lang="en-PH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VULNERABILITIES</a:t>
                      </a:r>
                      <a:endParaRPr lang="en-PH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the months of June 2017 to May 2018</a:t>
                      </a:r>
                      <a:endParaRPr lang="en-PH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3570156"/>
                  </a:ext>
                </a:extLst>
              </a:tr>
              <a:tr h="4320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28</a:t>
                      </a:r>
                      <a:endParaRPr lang="en-PH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DISASTER PREPAREDNESS</a:t>
                      </a:r>
                      <a:endParaRPr lang="en-PH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331600"/>
                  </a:ext>
                </a:extLst>
              </a:tr>
              <a:tr h="4320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29</a:t>
                      </a:r>
                      <a:endParaRPr lang="en-PH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DISASTERS/CALAMITIES</a:t>
                      </a:r>
                      <a:endParaRPr lang="en-PH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290574"/>
                  </a:ext>
                </a:extLst>
              </a:tr>
              <a:tr h="4320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30</a:t>
                      </a:r>
                      <a:endParaRPr lang="en-PH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DISASTERS/CALAMITIES (Human-Induced Hazards - Armed Conflict)</a:t>
                      </a:r>
                      <a:endParaRPr lang="en-PH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6092"/>
                  </a:ext>
                </a:extLst>
              </a:tr>
              <a:tr h="4320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31</a:t>
                      </a:r>
                      <a:endParaRPr lang="en-PH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 OF DISASTER INCIDENCES</a:t>
                      </a:r>
                      <a:endParaRPr lang="en-PH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159289"/>
                  </a:ext>
                </a:extLst>
              </a:tr>
              <a:tr h="4320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Box 7</a:t>
                      </a:r>
                      <a:endParaRPr lang="en-PH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CONFLICT-RELATED DATA</a:t>
                      </a:r>
                      <a:endParaRPr lang="en-PH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754856"/>
                  </a:ext>
                </a:extLst>
              </a:tr>
              <a:tr h="4320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Box 8</a:t>
                      </a:r>
                      <a:endParaRPr lang="en-PH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 LEARNING FACILITIES</a:t>
                      </a:r>
                      <a:endParaRPr lang="en-PH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165322"/>
                  </a:ext>
                </a:extLst>
              </a:tr>
              <a:tr h="8641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Box 9</a:t>
                      </a:r>
                      <a:endParaRPr lang="en-PH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INTEGRATION OF CLIMATE CHANGE ADAPTATION (CCA) AND DISASTER RISK REDUCTION AND MANAGEMENT (DRRM)</a:t>
                      </a:r>
                      <a:endParaRPr lang="en-PH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95409"/>
                  </a:ext>
                </a:extLst>
              </a:tr>
              <a:tr h="4320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Box 10</a:t>
                      </a:r>
                      <a:endParaRPr lang="en-PH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DISASTER RISK REDUCTION AND MANAGEMENT (SDRRM) TEAM</a:t>
                      </a:r>
                      <a:endParaRPr lang="en-PH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764"/>
                  </a:ext>
                </a:extLst>
              </a:tr>
              <a:tr h="4320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32</a:t>
                      </a:r>
                      <a:endParaRPr lang="en-PH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LEARNING AREAS WITH DRRM-RELATED CONCEPTS</a:t>
                      </a:r>
                      <a:endParaRPr lang="en-PH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819052"/>
                  </a:ext>
                </a:extLst>
              </a:tr>
              <a:tr h="4320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33</a:t>
                      </a:r>
                      <a:endParaRPr lang="en-PH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TEACHING PERSONNEL WHO RECEIVED COURSES/TRAINING ON DRRM/CCA</a:t>
                      </a:r>
                      <a:endParaRPr lang="en-PH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015041"/>
                  </a:ext>
                </a:extLst>
              </a:tr>
              <a:tr h="4320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34</a:t>
                      </a:r>
                      <a:endParaRPr lang="en-PH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LEARNERS WHO RECEIVED COURSES/TRAINING ON DRRM/CCA</a:t>
                      </a:r>
                      <a:endParaRPr lang="en-PH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522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47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6117"/>
            <a:ext cx="9144000" cy="580570"/>
          </a:xfrm>
          <a:solidFill>
            <a:schemeClr val="accent4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latin typeface="Century Gothic" panose="020B0502020202020204" pitchFamily="34" charset="0"/>
              </a:rPr>
              <a:t>GOVERNMENT </a:t>
            </a:r>
            <a:r>
              <a:rPr lang="en-US" sz="3200" b="1" dirty="0">
                <a:latin typeface="Century Gothic" panose="020B0502020202020204" pitchFamily="34" charset="0"/>
              </a:rPr>
              <a:t>JUNIOR HIGH SCHOOL PROFILE</a:t>
            </a:r>
            <a:endParaRPr lang="en-PH" sz="32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757397"/>
              </p:ext>
            </p:extLst>
          </p:nvPr>
        </p:nvGraphicFramePr>
        <p:xfrm>
          <a:off x="142240" y="812795"/>
          <a:ext cx="8900160" cy="5957429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259840">
                  <a:extLst>
                    <a:ext uri="{9D8B030D-6E8A-4147-A177-3AD203B41FA5}">
                      <a16:colId xmlns:a16="http://schemas.microsoft.com/office/drawing/2014/main" val="431019170"/>
                    </a:ext>
                  </a:extLst>
                </a:gridCol>
                <a:gridCol w="6584862">
                  <a:extLst>
                    <a:ext uri="{9D8B030D-6E8A-4147-A177-3AD203B41FA5}">
                      <a16:colId xmlns:a16="http://schemas.microsoft.com/office/drawing/2014/main" val="3183709217"/>
                    </a:ext>
                  </a:extLst>
                </a:gridCol>
                <a:gridCol w="1055458">
                  <a:extLst>
                    <a:ext uri="{9D8B030D-6E8A-4147-A177-3AD203B41FA5}">
                      <a16:colId xmlns:a16="http://schemas.microsoft.com/office/drawing/2014/main" val="991203915"/>
                    </a:ext>
                  </a:extLst>
                </a:gridCol>
              </a:tblGrid>
              <a:tr h="4905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24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VULNERABILITIES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1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the months of June 2017 to May 2018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8514694"/>
                  </a:ext>
                </a:extLst>
              </a:tr>
              <a:tr h="2923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25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DISASTER PREPAREDNESS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608552"/>
                  </a:ext>
                </a:extLst>
              </a:tr>
              <a:tr h="4905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26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DISASTERS/CALAMITIES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140697"/>
                  </a:ext>
                </a:extLst>
              </a:tr>
              <a:tr h="4905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27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DISASTERS/CALAMITIES (Human-Induced Hazards - Armed Conflict)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30942"/>
                  </a:ext>
                </a:extLst>
              </a:tr>
              <a:tr h="31146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28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 OF DISASTER INCIDENCES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141345"/>
                  </a:ext>
                </a:extLst>
              </a:tr>
              <a:tr h="4905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Box 7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CONFLICT-RELATED DATA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177572"/>
                  </a:ext>
                </a:extLst>
              </a:tr>
              <a:tr h="3021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Box 8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 LEARNING FACILITIES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806769"/>
                  </a:ext>
                </a:extLst>
              </a:tr>
              <a:tr h="5846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Box 9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INTEGRATION OF CLIMATE CHANGE ADAPTATION (CCA) AND DISASTER RISK REDUCTION AND MANAGEMENT (DRRM)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294791"/>
                  </a:ext>
                </a:extLst>
              </a:tr>
              <a:tr h="5846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Box 10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DISASTER RISK REDUCTION AND MANAGEMENT (SDRRM) TEAM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928797"/>
                  </a:ext>
                </a:extLst>
              </a:tr>
              <a:tr h="4905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29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LEARNING AREAS WITH DRRM-RELATED CONCEPTS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320557"/>
                  </a:ext>
                </a:extLst>
              </a:tr>
              <a:tr h="5846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30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TEACHING PERSONNEL WHO RECEIVED COURSES/TRAINING ON DRRM/CCA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977756"/>
                  </a:ext>
                </a:extLst>
              </a:tr>
              <a:tr h="4905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31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LEARNERS WHO RECEIVED COURSES/TRAINING ON DRRM/CCA</a:t>
                      </a:r>
                      <a:endParaRPr lang="en-PH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202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8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6117"/>
            <a:ext cx="9144000" cy="580570"/>
          </a:xfrm>
          <a:solidFill>
            <a:schemeClr val="accent4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Century Gothic" panose="020B0502020202020204" pitchFamily="34" charset="0"/>
              </a:rPr>
              <a:t>GOVERNMENT SENIOR HIGH SCHOOL (SHS) PROFILE</a:t>
            </a:r>
            <a:endParaRPr lang="en-PH" sz="28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761467"/>
              </p:ext>
            </p:extLst>
          </p:nvPr>
        </p:nvGraphicFramePr>
        <p:xfrm>
          <a:off x="158262" y="861649"/>
          <a:ext cx="8809892" cy="5855673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097704">
                  <a:extLst>
                    <a:ext uri="{9D8B030D-6E8A-4147-A177-3AD203B41FA5}">
                      <a16:colId xmlns:a16="http://schemas.microsoft.com/office/drawing/2014/main" val="1984054848"/>
                    </a:ext>
                  </a:extLst>
                </a:gridCol>
                <a:gridCol w="6111988">
                  <a:extLst>
                    <a:ext uri="{9D8B030D-6E8A-4147-A177-3AD203B41FA5}">
                      <a16:colId xmlns:a16="http://schemas.microsoft.com/office/drawing/2014/main" val="170910600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707518011"/>
                    </a:ext>
                  </a:extLst>
                </a:gridCol>
              </a:tblGrid>
              <a:tr h="8625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Box 4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VULNERABILITIES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</a:t>
                      </a:r>
                      <a:r>
                        <a:rPr lang="en-US" sz="1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2017 - May </a:t>
                      </a: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1392571"/>
                  </a:ext>
                </a:extLst>
              </a:tr>
              <a:tr h="43127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20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DISASTER PREPAREDNESS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1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 2018-2019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4110381"/>
                  </a:ext>
                </a:extLst>
              </a:tr>
              <a:tr h="284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21</a:t>
                      </a:r>
                      <a:endParaRPr lang="en-PH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DISASTER/CALAMITIES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690561"/>
                  </a:ext>
                </a:extLst>
              </a:tr>
              <a:tr h="5691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22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DISASTERS/CALAMITIES  (Human -Induced Hazards - Armed Conflict)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772310"/>
                  </a:ext>
                </a:extLst>
              </a:tr>
              <a:tr h="284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23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RESULTS OF DISASTER INCIDENCES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000498"/>
                  </a:ext>
                </a:extLst>
              </a:tr>
              <a:tr h="284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Box 5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CONFLICT-RELATED DATA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216422"/>
                  </a:ext>
                </a:extLst>
              </a:tr>
              <a:tr h="284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Box 6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 LEARNING FACILITIES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220503"/>
                  </a:ext>
                </a:extLst>
              </a:tr>
              <a:tr h="8625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Box 7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INTEGRATION OF CLIMATE CHANGE ADAPTATION (CCA) AND DISASTER RISK REDUCTION AND MANAGEMENT (DRRM)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40445"/>
                  </a:ext>
                </a:extLst>
              </a:tr>
              <a:tr h="5691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Box 8</a:t>
                      </a:r>
                      <a:endParaRPr lang="en-PH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DISASTER RISK REDUCTION AND MANAGEMENT (SDRRM) TEAM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789344"/>
                  </a:ext>
                </a:extLst>
              </a:tr>
              <a:tr h="284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24</a:t>
                      </a:r>
                      <a:endParaRPr lang="en-PH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LEARNING AREAS WITH DRRM-RELATED CONCEPTS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772305"/>
                  </a:ext>
                </a:extLst>
              </a:tr>
              <a:tr h="5691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25</a:t>
                      </a:r>
                      <a:endParaRPr lang="en-PH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TEACHING PERSONNEL WHO RECEIVED COURSES/TRAINING ON DRRM/CCA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232767"/>
                  </a:ext>
                </a:extLst>
              </a:tr>
              <a:tr h="5691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26</a:t>
                      </a:r>
                      <a:endParaRPr lang="en-PH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LEARNERS WHO RECEIVED COURSES/TRAINING ON DRRM/CCA</a:t>
                      </a:r>
                      <a:endParaRPr lang="en-PH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530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45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6117"/>
            <a:ext cx="9144000" cy="580570"/>
          </a:xfrm>
          <a:solidFill>
            <a:schemeClr val="accent4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300" b="1" dirty="0">
                <a:latin typeface="Century Gothic" panose="020B0502020202020204" pitchFamily="34" charset="0"/>
              </a:rPr>
              <a:t>PRIVATE SCHOOL PROFILE (PSP)</a:t>
            </a:r>
            <a:endParaRPr lang="en-PH" sz="33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227882"/>
              </p:ext>
            </p:extLst>
          </p:nvPr>
        </p:nvGraphicFramePr>
        <p:xfrm>
          <a:off x="193431" y="1002321"/>
          <a:ext cx="8686800" cy="5697418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149397">
                  <a:extLst>
                    <a:ext uri="{9D8B030D-6E8A-4147-A177-3AD203B41FA5}">
                      <a16:colId xmlns:a16="http://schemas.microsoft.com/office/drawing/2014/main" val="1582367010"/>
                    </a:ext>
                  </a:extLst>
                </a:gridCol>
                <a:gridCol w="4881898">
                  <a:extLst>
                    <a:ext uri="{9D8B030D-6E8A-4147-A177-3AD203B41FA5}">
                      <a16:colId xmlns:a16="http://schemas.microsoft.com/office/drawing/2014/main" val="892396026"/>
                    </a:ext>
                  </a:extLst>
                </a:gridCol>
                <a:gridCol w="1655505">
                  <a:extLst>
                    <a:ext uri="{9D8B030D-6E8A-4147-A177-3AD203B41FA5}">
                      <a16:colId xmlns:a16="http://schemas.microsoft.com/office/drawing/2014/main" val="621386920"/>
                    </a:ext>
                  </a:extLst>
                </a:gridCol>
              </a:tblGrid>
              <a:tr h="9495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26</a:t>
                      </a:r>
                      <a:endParaRPr lang="en-PH" sz="2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VULNERABILITIES</a:t>
                      </a:r>
                      <a:endParaRPr lang="en-PH" sz="2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the months of June 2017 to May 2018</a:t>
                      </a:r>
                      <a:endParaRPr lang="en-PH" sz="2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162584"/>
                  </a:ext>
                </a:extLst>
              </a:tr>
              <a:tr h="9495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27</a:t>
                      </a:r>
                      <a:endParaRPr lang="en-PH" sz="2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DISASTER PREPAREDNESS</a:t>
                      </a:r>
                      <a:endParaRPr lang="en-PH" sz="2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348127"/>
                  </a:ext>
                </a:extLst>
              </a:tr>
              <a:tr h="9495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28</a:t>
                      </a:r>
                      <a:endParaRPr lang="en-PH" sz="2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DISASTERS/CALAMITIES</a:t>
                      </a:r>
                      <a:endParaRPr lang="en-PH" sz="2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745809"/>
                  </a:ext>
                </a:extLst>
              </a:tr>
              <a:tr h="18991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29</a:t>
                      </a:r>
                      <a:endParaRPr lang="en-PH" sz="2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DISASTERS/CALAMITIES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(Human-Induced Hazards - Armed Conflict)</a:t>
                      </a:r>
                      <a:endParaRPr lang="en-PH" sz="2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840978"/>
                  </a:ext>
                </a:extLst>
              </a:tr>
              <a:tr h="9495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30</a:t>
                      </a:r>
                      <a:endParaRPr lang="en-PH" sz="2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RESULTS OF DISASTER INCIDENCES</a:t>
                      </a:r>
                      <a:endParaRPr lang="en-PH" sz="2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886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99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55081"/>
            <a:ext cx="9144000" cy="1811213"/>
          </a:xfrm>
          <a:solidFill>
            <a:schemeClr val="accent4"/>
          </a:solidFill>
        </p:spPr>
        <p:txBody>
          <a:bodyPr anchor="ctr">
            <a:no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500" b="1" dirty="0">
                <a:latin typeface="Arial" panose="020B0604020202020204" pitchFamily="34" charset="0"/>
                <a:cs typeface="Arial" panose="020B0604020202020204" pitchFamily="34" charset="0"/>
              </a:rPr>
              <a:t>VULNERABILITIES</a:t>
            </a:r>
            <a:endParaRPr lang="en-PH" sz="65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845" y="3006861"/>
            <a:ext cx="879230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PH" sz="3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PH" sz="30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 3 </a:t>
            </a:r>
            <a:r>
              <a:rPr lang="en-PH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conditions, circumstances or features of your schools and the surrounding environment that increase your vulnerability or put life and property at great risk to natural and human-induced disasters.</a:t>
            </a:r>
          </a:p>
          <a:p>
            <a:pPr algn="ctr"/>
            <a:endParaRPr lang="en-PH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70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88"/>
            <a:ext cx="9144000" cy="2057402"/>
          </a:xfrm>
          <a:solidFill>
            <a:schemeClr val="accent4"/>
          </a:solidFill>
        </p:spPr>
        <p:txBody>
          <a:bodyPr anchor="ctr">
            <a:no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500" b="1" dirty="0">
                <a:latin typeface="Arial" panose="020B0604020202020204" pitchFamily="34" charset="0"/>
                <a:cs typeface="Arial" panose="020B0604020202020204" pitchFamily="34" charset="0"/>
              </a:rPr>
              <a:t>DISASTER PREPAREDNESS</a:t>
            </a:r>
            <a:endParaRPr lang="en-PH" sz="65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845" y="2145210"/>
            <a:ext cx="8792309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NOTE:</a:t>
            </a:r>
          </a:p>
          <a:p>
            <a:r>
              <a:rPr lang="en-PH" sz="30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	</a:t>
            </a:r>
            <a:r>
              <a:rPr lang="en-PH" sz="3000" b="1" u="sng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NSED Year 2017</a:t>
            </a:r>
          </a:p>
          <a:p>
            <a:r>
              <a:rPr lang="en-US" sz="32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		</a:t>
            </a:r>
            <a:r>
              <a:rPr lang="en-US" sz="30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  <a:r>
              <a:rPr lang="en-US" sz="3000" baseline="300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nd</a:t>
            </a:r>
            <a:r>
              <a:rPr lang="en-US" sz="30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Quarter 	- June </a:t>
            </a:r>
            <a:r>
              <a:rPr lang="en-US" sz="30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29, 2017 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		3</a:t>
            </a:r>
            <a:r>
              <a:rPr lang="en-US" sz="3000" baseline="300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rd</a:t>
            </a:r>
            <a:r>
              <a:rPr lang="en-US" sz="30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Quarter	- September </a:t>
            </a:r>
            <a:r>
              <a:rPr lang="en-US" sz="30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27, 2017 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		4</a:t>
            </a:r>
            <a:r>
              <a:rPr lang="en-US" sz="3000" baseline="300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</a:t>
            </a:r>
            <a:r>
              <a:rPr lang="en-US" sz="30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Quarter	- December </a:t>
            </a:r>
            <a:r>
              <a:rPr lang="en-US" sz="30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15, 2017 </a:t>
            </a:r>
            <a:endParaRPr lang="en-US" sz="3000" dirty="0" smtClean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PH" sz="30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	</a:t>
            </a:r>
            <a:r>
              <a:rPr lang="en-PH" sz="3000" b="1" u="sng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NSED Year 2018</a:t>
            </a:r>
          </a:p>
          <a:p>
            <a:r>
              <a:rPr lang="en-PH" sz="30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	</a:t>
            </a:r>
            <a:r>
              <a:rPr lang="en-PH" sz="30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	</a:t>
            </a:r>
            <a:r>
              <a:rPr lang="en-PH" sz="30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1st Quarter 	- February 15, 2018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" y="5570194"/>
            <a:ext cx="9144000" cy="1287805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enter how many times </a:t>
            </a:r>
            <a:r>
              <a:rPr lang="en-US" sz="3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numbers)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specific 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month. </a:t>
            </a:r>
            <a:r>
              <a:rPr lang="en-US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NOT 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the 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box! 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PH" sz="30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10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0676"/>
            <a:ext cx="9144000" cy="1160584"/>
          </a:xfrm>
          <a:solidFill>
            <a:schemeClr val="accent4"/>
          </a:solidFill>
        </p:spPr>
        <p:txBody>
          <a:bodyPr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DISASTER / CALAMITIES</a:t>
            </a:r>
            <a:endParaRPr lang="en-PH" sz="5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2" y="1705707"/>
            <a:ext cx="9144000" cy="1287805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enter how many times </a:t>
            </a:r>
            <a:r>
              <a:rPr lang="en-US" sz="3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numbers)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specific month. </a:t>
            </a:r>
            <a:r>
              <a:rPr lang="en-US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NOT 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the box! 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PH" sz="30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847" y="3384759"/>
            <a:ext cx="8809892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Natural Disaster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Human-induced Hazards</a:t>
            </a:r>
          </a:p>
          <a:p>
            <a:pPr marL="1881188" indent="-457200">
              <a:buFont typeface="Wingdings" panose="05000000000000000000" pitchFamily="2" charset="2"/>
              <a:buChar char="ü"/>
            </a:pPr>
            <a:r>
              <a:rPr lang="en-PH" sz="35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DepEd </a:t>
            </a:r>
            <a:r>
              <a:rPr lang="en-PH" sz="35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Order #. 23, s. </a:t>
            </a:r>
            <a:r>
              <a:rPr lang="en-PH" sz="35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2014, </a:t>
            </a:r>
            <a:r>
              <a:rPr lang="en-PH" sz="35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for </a:t>
            </a:r>
            <a:r>
              <a:rPr lang="en-PH" sz="3500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the definitions.</a:t>
            </a:r>
          </a:p>
          <a:p>
            <a:pPr marL="1828800" lvl="3" indent="-457200">
              <a:buFont typeface="Wingdings" panose="05000000000000000000" pitchFamily="2" charset="2"/>
              <a:buChar char="Ø"/>
            </a:pPr>
            <a:endParaRPr lang="en-PH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61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74989"/>
            <a:ext cx="9144000" cy="1811213"/>
          </a:xfrm>
          <a:solidFill>
            <a:schemeClr val="accent4"/>
          </a:solidFill>
        </p:spPr>
        <p:txBody>
          <a:bodyPr anchor="ctr">
            <a:no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500" b="1" dirty="0">
                <a:latin typeface="Arial" panose="020B0604020202020204" pitchFamily="34" charset="0"/>
                <a:cs typeface="Arial" panose="020B0604020202020204" pitchFamily="34" charset="0"/>
              </a:rPr>
              <a:t>RESULT OF DISASTER INCIDENCES</a:t>
            </a:r>
            <a:endParaRPr lang="en-PH" sz="55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845" y="4026769"/>
            <a:ext cx="87923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PH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Numbers not check marks!</a:t>
            </a:r>
            <a:endParaRPr lang="en-PH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0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647</Words>
  <Application>Microsoft Office PowerPoint</Application>
  <PresentationFormat>On-screen Show (4:3)</PresentationFormat>
  <Paragraphs>153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Aharoni</vt:lpstr>
      <vt:lpstr>Arial</vt:lpstr>
      <vt:lpstr>Calibri</vt:lpstr>
      <vt:lpstr>Calibri Light</vt:lpstr>
      <vt:lpstr>Cambria</vt:lpstr>
      <vt:lpstr>Century Gothic</vt:lpstr>
      <vt:lpstr>Wingdings</vt:lpstr>
      <vt:lpstr>Office Theme</vt:lpstr>
      <vt:lpstr>PowerPoint Presentation</vt:lpstr>
      <vt:lpstr>GOVERNMENT ELEMENTARY SCHOOL PROFILE</vt:lpstr>
      <vt:lpstr>GOVERNMENT JUNIOR HIGH SCHOOL PROFILE</vt:lpstr>
      <vt:lpstr>GOVERNMENT SENIOR HIGH SCHOOL (SHS) PROFILE</vt:lpstr>
      <vt:lpstr>PRIVATE SCHOOL PROFILE (PSP)</vt:lpstr>
      <vt:lpstr>VULNERABILITIES</vt:lpstr>
      <vt:lpstr>DISASTER PREPAREDNESS</vt:lpstr>
      <vt:lpstr>DISASTER / CALAMITIES</vt:lpstr>
      <vt:lpstr>RESULT OF DISASTER INCIDENCES</vt:lpstr>
      <vt:lpstr>OTHER CONFLICT-RELATED DATA</vt:lpstr>
      <vt:lpstr>SAFE LEARNING FACILITIES</vt:lpstr>
      <vt:lpstr>INTEGRATION OF CCA) AND DRRM</vt:lpstr>
      <vt:lpstr> SCHOOL DISASTER RISK REDUCTION AND MANAGEMENT (SDRRM) TEAM</vt:lpstr>
      <vt:lpstr>LEARNING AREAS WITH DRRM-RELATED CONCEPTS</vt:lpstr>
      <vt:lpstr>TEACHING PERSONNEL WHO RECEIVED COURSES/TRAINING ON DRRM/CCA</vt:lpstr>
      <vt:lpstr>LEARNERS WHO RECEIVED COURSES/TRAINING ON DRRM/CCA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ELEMENTARY SCHOOL PROFILE</dc:title>
  <dc:creator>Joseph Gemina</dc:creator>
  <cp:lastModifiedBy>Joseph Gemina</cp:lastModifiedBy>
  <cp:revision>46</cp:revision>
  <cp:lastPrinted>2018-07-23T08:03:27Z</cp:lastPrinted>
  <dcterms:created xsi:type="dcterms:W3CDTF">2018-07-23T06:41:39Z</dcterms:created>
  <dcterms:modified xsi:type="dcterms:W3CDTF">2018-07-24T01:59:11Z</dcterms:modified>
</cp:coreProperties>
</file>